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88" r:id="rId3"/>
    <p:sldId id="308" r:id="rId4"/>
    <p:sldId id="306" r:id="rId5"/>
    <p:sldId id="307" r:id="rId6"/>
    <p:sldId id="301" r:id="rId7"/>
    <p:sldId id="302" r:id="rId8"/>
    <p:sldId id="304" r:id="rId9"/>
    <p:sldId id="310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20" r:id="rId18"/>
    <p:sldId id="293" r:id="rId19"/>
    <p:sldId id="294" r:id="rId20"/>
    <p:sldId id="295" r:id="rId21"/>
    <p:sldId id="261" r:id="rId22"/>
    <p:sldId id="297" r:id="rId23"/>
    <p:sldId id="298" r:id="rId24"/>
    <p:sldId id="299" r:id="rId25"/>
    <p:sldId id="300" r:id="rId26"/>
    <p:sldId id="321" r:id="rId27"/>
    <p:sldId id="32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28D"/>
    <a:srgbClr val="C0C0C0"/>
    <a:srgbClr val="33CCCC"/>
    <a:srgbClr val="CCCC00"/>
    <a:srgbClr val="FF9999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60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71551-5419-40FE-B5BC-F20896F3D479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45918-2869-4BFD-A00F-BA9E32B58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roup 238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3093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0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3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6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7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8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9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0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1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2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3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6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9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20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21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7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3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8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9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6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3148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149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0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1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2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3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4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5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8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9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0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1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2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3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4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5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8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1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2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3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4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7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7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2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3203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204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5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6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4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5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6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7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8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9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0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1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2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3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4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5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6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7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8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9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30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231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2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3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4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5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7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38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39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0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1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2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3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4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5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6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7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8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9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0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1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2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3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4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5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6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257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3263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3264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5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6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6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3268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9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0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1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3272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3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4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5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3276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7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8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9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3280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1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2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3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3284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5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6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7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288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9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90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291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2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5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6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8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9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1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2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4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5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07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p:oleObj spid="_x0000_s3090" name="Image" r:id="rId3" imgW="7707937" imgH="1701587" progId="">
              <p:embed/>
            </p:oleObj>
          </a:graphicData>
        </a:graphic>
      </p:graphicFrame>
      <p:sp>
        <p:nvSpPr>
          <p:cNvPr id="3308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381000" y="3048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51CFC-D955-4E28-8EA1-6CAB7E09E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92788-85F6-491E-A68F-4F66BB71B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839AC66-D74C-42F3-A1AA-B54B5521E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6" indent="0" algn="ctr">
              <a:buNone/>
              <a:defRPr/>
            </a:lvl2pPr>
            <a:lvl3pPr marL="913774" indent="0" algn="ctr">
              <a:buNone/>
              <a:defRPr/>
            </a:lvl3pPr>
            <a:lvl4pPr marL="1370660" indent="0" algn="ctr">
              <a:buNone/>
              <a:defRPr/>
            </a:lvl4pPr>
            <a:lvl5pPr marL="1827548" indent="0" algn="ctr">
              <a:buNone/>
              <a:defRPr/>
            </a:lvl5pPr>
            <a:lvl6pPr marL="2284433" indent="0" algn="ctr">
              <a:buNone/>
              <a:defRPr/>
            </a:lvl6pPr>
            <a:lvl7pPr marL="2741320" indent="0" algn="ctr">
              <a:buNone/>
              <a:defRPr/>
            </a:lvl7pPr>
            <a:lvl8pPr marL="3198207" indent="0" algn="ctr">
              <a:buNone/>
              <a:defRPr/>
            </a:lvl8pPr>
            <a:lvl9pPr marL="365509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6303-9369-44AA-80B0-3B66C22F0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E817-4E8B-434F-B5D2-F1F1F7AFC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6" indent="0">
              <a:buNone/>
              <a:defRPr sz="1800"/>
            </a:lvl2pPr>
            <a:lvl3pPr marL="913774" indent="0">
              <a:buNone/>
              <a:defRPr sz="1700"/>
            </a:lvl3pPr>
            <a:lvl4pPr marL="1370660" indent="0">
              <a:buNone/>
              <a:defRPr sz="1400"/>
            </a:lvl4pPr>
            <a:lvl5pPr marL="1827548" indent="0">
              <a:buNone/>
              <a:defRPr sz="1400"/>
            </a:lvl5pPr>
            <a:lvl6pPr marL="2284433" indent="0">
              <a:buNone/>
              <a:defRPr sz="1400"/>
            </a:lvl6pPr>
            <a:lvl7pPr marL="2741320" indent="0">
              <a:buNone/>
              <a:defRPr sz="1400"/>
            </a:lvl7pPr>
            <a:lvl8pPr marL="3198207" indent="0">
              <a:buNone/>
              <a:defRPr sz="1400"/>
            </a:lvl8pPr>
            <a:lvl9pPr marL="365509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06A27-968A-48AF-A621-F19D73EB1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199" y="1600205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4" y="1600205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934C-8F9F-4AE3-A6F4-6A371806A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6" indent="0">
              <a:buNone/>
              <a:defRPr sz="2000" b="1"/>
            </a:lvl2pPr>
            <a:lvl3pPr marL="913774" indent="0">
              <a:buNone/>
              <a:defRPr sz="1800" b="1"/>
            </a:lvl3pPr>
            <a:lvl4pPr marL="1370660" indent="0">
              <a:buNone/>
              <a:defRPr sz="1700" b="1"/>
            </a:lvl4pPr>
            <a:lvl5pPr marL="1827548" indent="0">
              <a:buNone/>
              <a:defRPr sz="1700" b="1"/>
            </a:lvl5pPr>
            <a:lvl6pPr marL="2284433" indent="0">
              <a:buNone/>
              <a:defRPr sz="1700" b="1"/>
            </a:lvl6pPr>
            <a:lvl7pPr marL="2741320" indent="0">
              <a:buNone/>
              <a:defRPr sz="1700" b="1"/>
            </a:lvl7pPr>
            <a:lvl8pPr marL="3198207" indent="0">
              <a:buNone/>
              <a:defRPr sz="1700" b="1"/>
            </a:lvl8pPr>
            <a:lvl9pPr marL="365509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6" indent="0">
              <a:buNone/>
              <a:defRPr sz="2000" b="1"/>
            </a:lvl2pPr>
            <a:lvl3pPr marL="913774" indent="0">
              <a:buNone/>
              <a:defRPr sz="1800" b="1"/>
            </a:lvl3pPr>
            <a:lvl4pPr marL="1370660" indent="0">
              <a:buNone/>
              <a:defRPr sz="1700" b="1"/>
            </a:lvl4pPr>
            <a:lvl5pPr marL="1827548" indent="0">
              <a:buNone/>
              <a:defRPr sz="1700" b="1"/>
            </a:lvl5pPr>
            <a:lvl6pPr marL="2284433" indent="0">
              <a:buNone/>
              <a:defRPr sz="1700" b="1"/>
            </a:lvl6pPr>
            <a:lvl7pPr marL="2741320" indent="0">
              <a:buNone/>
              <a:defRPr sz="1700" b="1"/>
            </a:lvl7pPr>
            <a:lvl8pPr marL="3198207" indent="0">
              <a:buNone/>
              <a:defRPr sz="1700" b="1"/>
            </a:lvl8pPr>
            <a:lvl9pPr marL="365509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3EDF0-8A5E-4901-BC34-2B918F029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F502-074E-460D-9469-BE67727C8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D8F00-E529-4FD4-939E-85590CBF5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43F94-35B0-4039-B016-B410E6D92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9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6" indent="0">
              <a:buNone/>
              <a:defRPr sz="1200"/>
            </a:lvl2pPr>
            <a:lvl3pPr marL="913774" indent="0">
              <a:buNone/>
              <a:defRPr sz="1000"/>
            </a:lvl3pPr>
            <a:lvl4pPr marL="1370660" indent="0">
              <a:buNone/>
              <a:defRPr sz="900"/>
            </a:lvl4pPr>
            <a:lvl5pPr marL="1827548" indent="0">
              <a:buNone/>
              <a:defRPr sz="900"/>
            </a:lvl5pPr>
            <a:lvl6pPr marL="2284433" indent="0">
              <a:buNone/>
              <a:defRPr sz="900"/>
            </a:lvl6pPr>
            <a:lvl7pPr marL="2741320" indent="0">
              <a:buNone/>
              <a:defRPr sz="900"/>
            </a:lvl7pPr>
            <a:lvl8pPr marL="3198207" indent="0">
              <a:buNone/>
              <a:defRPr sz="900"/>
            </a:lvl8pPr>
            <a:lvl9pPr marL="36550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D7792-9A6A-4D8A-8153-A884D8B5D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6" indent="0">
              <a:buNone/>
              <a:defRPr sz="2800"/>
            </a:lvl2pPr>
            <a:lvl3pPr marL="913774" indent="0">
              <a:buNone/>
              <a:defRPr sz="2400"/>
            </a:lvl3pPr>
            <a:lvl4pPr marL="1370660" indent="0">
              <a:buNone/>
              <a:defRPr sz="2000"/>
            </a:lvl4pPr>
            <a:lvl5pPr marL="1827548" indent="0">
              <a:buNone/>
              <a:defRPr sz="2000"/>
            </a:lvl5pPr>
            <a:lvl6pPr marL="2284433" indent="0">
              <a:buNone/>
              <a:defRPr sz="2000"/>
            </a:lvl6pPr>
            <a:lvl7pPr marL="2741320" indent="0">
              <a:buNone/>
              <a:defRPr sz="2000"/>
            </a:lvl7pPr>
            <a:lvl8pPr marL="3198207" indent="0">
              <a:buNone/>
              <a:defRPr sz="2000"/>
            </a:lvl8pPr>
            <a:lvl9pPr marL="3655093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6" indent="0">
              <a:buNone/>
              <a:defRPr sz="1200"/>
            </a:lvl2pPr>
            <a:lvl3pPr marL="913774" indent="0">
              <a:buNone/>
              <a:defRPr sz="1000"/>
            </a:lvl3pPr>
            <a:lvl4pPr marL="1370660" indent="0">
              <a:buNone/>
              <a:defRPr sz="900"/>
            </a:lvl4pPr>
            <a:lvl5pPr marL="1827548" indent="0">
              <a:buNone/>
              <a:defRPr sz="900"/>
            </a:lvl5pPr>
            <a:lvl6pPr marL="2284433" indent="0">
              <a:buNone/>
              <a:defRPr sz="900"/>
            </a:lvl6pPr>
            <a:lvl7pPr marL="2741320" indent="0">
              <a:buNone/>
              <a:defRPr sz="900"/>
            </a:lvl7pPr>
            <a:lvl8pPr marL="3198207" indent="0">
              <a:buNone/>
              <a:defRPr sz="900"/>
            </a:lvl8pPr>
            <a:lvl9pPr marL="36550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77CA-3EC5-4F94-924D-7AA0E97F2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A71A-74B0-4E9E-B496-F0C6FBB78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899-4BF6-40EC-BF6B-368BA376E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876A3-5881-4BDE-A8F6-2E7FAEA02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E6115-561E-453D-BAEF-31B51B7B0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7A745-F0C3-42E5-B7D8-41DDBB808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E808-3FB1-46AD-9B5A-0EA6AC97F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EE2D0-F5D5-4C1C-83C8-00B330D09B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87540-9AC5-4AE6-8685-67618142E7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7E8AF-2ED4-4B49-B2C5-914E5FDE4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96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B09FC04-2372-4CBE-841B-7E6EE92E86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8" tIns="45691" rIns="91378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8" tIns="45691" rIns="91378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378" tIns="45691" rIns="91378" bIns="4569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378" tIns="45691" rIns="91378" bIns="456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378" tIns="45691" rIns="91378" bIns="4569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1F3AE17-9428-47BE-B95A-86C2C3A92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8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7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66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54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877" indent="-2284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763" indent="-2284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650" indent="-2284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537" indent="-2284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6" algn="l" defTabSz="913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4" algn="l" defTabSz="913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0" algn="l" defTabSz="913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48" algn="l" defTabSz="913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33" algn="l" defTabSz="913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20" algn="l" defTabSz="913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7" algn="l" defTabSz="913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93" algn="l" defTabSz="913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действий в случае угрозы террористических актов с использованием отравляющих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веществ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terr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786190"/>
            <a:ext cx="5072098" cy="2571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1678761" y="214290"/>
            <a:ext cx="5786478" cy="928694"/>
          </a:xfrm>
          <a:prstGeom prst="round2DiagRect">
            <a:avLst/>
          </a:prstGeom>
          <a:ln>
            <a:noFill/>
            <a:headEnd type="diamond" w="med" len="med"/>
            <a:tailEnd type="diamond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8" tIns="45691" rIns="91378" bIns="45691"/>
          <a:lstStyle/>
          <a:p>
            <a:pPr algn="ctr" eaLnBrk="1" hangingPunct="1"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Технологический терроризм </a:t>
            </a:r>
            <a:r>
              <a:rPr lang="ru-RU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представляет опасность для:</a:t>
            </a:r>
          </a:p>
        </p:txBody>
      </p:sp>
      <p:pic>
        <p:nvPicPr>
          <p:cNvPr id="71683" name="Рисунок 2" descr="0_3e33b_d62cefcd_XL.jpg"/>
          <p:cNvPicPr>
            <a:picLocks noChangeAspect="1"/>
          </p:cNvPicPr>
          <p:nvPr/>
        </p:nvPicPr>
        <p:blipFill>
          <a:blip r:embed="rId2"/>
          <a:srcRect l="2866" t="2702" r="1387" b="2702"/>
          <a:stretch>
            <a:fillRect/>
          </a:stretch>
        </p:blipFill>
        <p:spPr bwMode="auto">
          <a:xfrm>
            <a:off x="3286125" y="4676775"/>
            <a:ext cx="292893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Рисунок 3" descr="46vc466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0" y="1357313"/>
            <a:ext cx="469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Рисунок 4" descr="121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313"/>
            <a:ext cx="4319588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Рисунок 5" descr="samole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29125"/>
            <a:ext cx="3214688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Рисунок 6" descr="rz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4357688"/>
            <a:ext cx="285750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7158" y="0"/>
            <a:ext cx="5286412" cy="648072"/>
          </a:xfrm>
          <a:prstGeom prst="round2DiagRect">
            <a:avLst/>
          </a:prstGeom>
          <a:ln>
            <a:noFill/>
            <a:headEnd type="diamond" w="med" len="med"/>
            <a:tailEnd type="diamond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8" tIns="45691" rIns="91378" bIns="45691"/>
          <a:lstStyle/>
          <a:p>
            <a:pPr algn="ctr" eaLnBrk="1" hangingPunct="1"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Химический терроризм</a:t>
            </a:r>
          </a:p>
        </p:txBody>
      </p:sp>
      <p:pic>
        <p:nvPicPr>
          <p:cNvPr id="72707" name="Рисунок 2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38"/>
            <a:ext cx="32496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Рисунок 3" descr="big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0450" y="4500563"/>
            <a:ext cx="30035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Рисунок 4" descr="img_22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2286000"/>
            <a:ext cx="3503612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Рисунок 6" descr="imag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2143125"/>
            <a:ext cx="30003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Рисунок 7" descr="oliat4fsoek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7913" y="0"/>
            <a:ext cx="29860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Рисунок 8" descr="химоружие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857250"/>
            <a:ext cx="3357563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714348" y="0"/>
            <a:ext cx="7715304" cy="648072"/>
          </a:xfrm>
          <a:prstGeom prst="round2DiagRect">
            <a:avLst/>
          </a:prstGeom>
          <a:ln>
            <a:noFill/>
            <a:headEnd type="diamond" w="med" len="med"/>
            <a:tailEnd type="diamond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8" tIns="45691" rIns="91378" bIns="45691"/>
          <a:lstStyle/>
          <a:p>
            <a:pPr algn="ctr" eaLnBrk="1" hangingPunct="1"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Радиационный и ядерный терроризм</a:t>
            </a:r>
          </a:p>
        </p:txBody>
      </p:sp>
      <p:pic>
        <p:nvPicPr>
          <p:cNvPr id="73731" name="Рисунок 4" descr="images (3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7175" y="1071563"/>
            <a:ext cx="38068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Рисунок 5" descr="images (6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13"/>
            <a:ext cx="39274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Рисунок 6" descr="images (7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640263"/>
            <a:ext cx="3571875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Рисунок 7" descr="images (4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71563"/>
            <a:ext cx="3435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Рисунок 3" descr="images (1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63" y="3076575"/>
            <a:ext cx="3500437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Рисунок 9" descr="biohazard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857250"/>
            <a:ext cx="25638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1714480" y="285728"/>
            <a:ext cx="5786478" cy="648072"/>
          </a:xfrm>
          <a:prstGeom prst="round2DiagRect">
            <a:avLst/>
          </a:prstGeom>
          <a:ln>
            <a:noFill/>
            <a:headEnd type="diamond" w="med" len="med"/>
            <a:tailEnd type="diamond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8" tIns="45691" rIns="91378" bIns="45691"/>
          <a:lstStyle/>
          <a:p>
            <a:pPr algn="ctr" eaLnBrk="1" hangingPunct="1"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Биологический терроризм</a:t>
            </a:r>
          </a:p>
        </p:txBody>
      </p:sp>
      <p:pic>
        <p:nvPicPr>
          <p:cNvPr id="74755" name="Рисунок 2" descr="0824petr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8063" y="1071563"/>
            <a:ext cx="20478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Рисунок 5" descr="bac1.JPG"/>
          <p:cNvPicPr>
            <a:picLocks noChangeAspect="1"/>
          </p:cNvPicPr>
          <p:nvPr/>
        </p:nvPicPr>
        <p:blipFill>
          <a:blip r:embed="rId3"/>
          <a:srcRect b="12460"/>
          <a:stretch>
            <a:fillRect/>
          </a:stretch>
        </p:blipFill>
        <p:spPr bwMode="auto">
          <a:xfrm>
            <a:off x="5643563" y="1266825"/>
            <a:ext cx="35004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Рисунок 6" descr="1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75"/>
            <a:ext cx="3500438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Рисунок 6" descr="400-225-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0563"/>
            <a:ext cx="4191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Рисунок 7" descr="1343894517_skotomogilniy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4514850"/>
            <a:ext cx="3357562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Рисунок 8" descr="karantin_jazva_lk_smi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81375" y="3571875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1527224" y="214290"/>
            <a:ext cx="6089552" cy="928694"/>
          </a:xfrm>
          <a:prstGeom prst="round2DiagRect">
            <a:avLst/>
          </a:prstGeom>
          <a:ln>
            <a:noFill/>
            <a:headEnd type="diamond" w="med" len="med"/>
            <a:tailEnd type="diamond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8" tIns="45691" rIns="91378" bIns="45691"/>
          <a:lstStyle/>
          <a:p>
            <a:pPr algn="ctr" eaLnBrk="1" hangingPunct="1"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Электромагнитный терроризм </a:t>
            </a:r>
            <a:r>
              <a:rPr lang="ru-RU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представляет опасность для: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5779" name="Рисунок 2" descr="250px-Air_Traffic_Control,_Abraham_Lincoln_CVN-7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37909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Рисунок 3" descr="photo_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9038" y="1643063"/>
            <a:ext cx="41449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Рисунок 4" descr="upr_1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57713"/>
            <a:ext cx="378618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Рисунок 7" descr="c7f8d3aba3b8fd8ed60b58c9c5b25c2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4495800"/>
            <a:ext cx="3714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Рисунок 5" descr="power_plant_kladn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2643188"/>
            <a:ext cx="24955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1527224" y="214290"/>
            <a:ext cx="6089552" cy="642942"/>
          </a:xfrm>
          <a:prstGeom prst="round2DiagRect">
            <a:avLst/>
          </a:prstGeom>
          <a:ln>
            <a:noFill/>
            <a:headEnd type="diamond" w="med" len="med"/>
            <a:tailEnd type="diamond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8" tIns="45691" rIns="91378" bIns="45691"/>
          <a:lstStyle/>
          <a:p>
            <a:pPr algn="ctr" eaLnBrk="1" hangingPunct="1"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Информационный терроризм</a:t>
            </a:r>
          </a:p>
        </p:txBody>
      </p:sp>
      <p:pic>
        <p:nvPicPr>
          <p:cNvPr id="8" name="Рисунок 7" descr="989668a1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538552"/>
            <a:ext cx="2643206" cy="231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87896786-300x2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85860"/>
            <a:ext cx="407765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информац терро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85860"/>
            <a:ext cx="4071966" cy="305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world_web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533900"/>
            <a:ext cx="428625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3643338"/>
          </a:xfrm>
        </p:spPr>
        <p:txBody>
          <a:bodyPr/>
          <a:lstStyle/>
          <a:p>
            <a:pPr algn="ctr">
              <a:buNone/>
            </a:pPr>
            <a:endParaRPr lang="ru-RU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Порядок действий в случае террористических актов с использованием отравляющих веществ.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pPr algn="ctr">
              <a:buNone/>
            </a:pPr>
            <a:endParaRPr lang="ru-RU" sz="3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Картинки по запросу отравляющие веще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00504"/>
            <a:ext cx="4286280" cy="2612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095875"/>
          </a:xfrm>
        </p:spPr>
        <p:txBody>
          <a:bodyPr/>
          <a:lstStyle/>
          <a:p>
            <a:pPr indent="282575" algn="just">
              <a:buNone/>
              <a:tabLst>
                <a:tab pos="7978775" algn="l"/>
              </a:tabLst>
            </a:pPr>
            <a:r>
              <a:rPr lang="ru-RU" dirty="0" smtClean="0"/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82575" algn="just">
              <a:buNone/>
              <a:tabLst>
                <a:tab pos="797877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США в 1972 году пресечены попытки применения синильной кислоты и возбудителей брюшного тифа – террористы планировали использовать ОВ для загрязнения системы водоснабжения некоторых городов.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96240725aec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500438"/>
            <a:ext cx="3713461" cy="2480591"/>
          </a:xfrm>
          <a:prstGeom prst="rect">
            <a:avLst/>
          </a:prstGeom>
        </p:spPr>
      </p:pic>
      <p:pic>
        <p:nvPicPr>
          <p:cNvPr id="6" name="Рисунок 5" descr="bioterroriz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500438"/>
            <a:ext cx="3857652" cy="250033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1571636"/>
          </a:xfrm>
        </p:spPr>
        <p:txBody>
          <a:bodyPr/>
          <a:lstStyle/>
          <a:p>
            <a:pPr marL="0" indent="265113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Религиозная секта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Аум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Синрике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в Японии в 1994 году применила ОВ типа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зарин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7 человек погибли, 144 получили поражения.</a:t>
            </a:r>
          </a:p>
          <a:p>
            <a:endParaRPr lang="ru-RU" dirty="0"/>
          </a:p>
        </p:txBody>
      </p:sp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/>
          <a:srcRect r="7812" b="21875"/>
          <a:stretch>
            <a:fillRect/>
          </a:stretch>
        </p:blipFill>
        <p:spPr>
          <a:xfrm>
            <a:off x="214282" y="3429000"/>
            <a:ext cx="4286280" cy="2857520"/>
          </a:xfrm>
          <a:prstGeom prst="rect">
            <a:avLst/>
          </a:prstGeom>
        </p:spPr>
      </p:pic>
      <p:pic>
        <p:nvPicPr>
          <p:cNvPr id="5" name="Рисунок 4" descr="in_article_5e7bbefe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429000"/>
            <a:ext cx="3929057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391400" cy="563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подозрительные предметы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3250" name="Picture 2" descr="Картинки по запросу подозрительные предм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0671" y="4429132"/>
            <a:ext cx="4563329" cy="2428868"/>
          </a:xfrm>
          <a:prstGeom prst="rect">
            <a:avLst/>
          </a:prstGeom>
          <a:noFill/>
        </p:spPr>
      </p:pic>
      <p:pic>
        <p:nvPicPr>
          <p:cNvPr id="53252" name="Picture 4" descr="Картинки по запросу подозрительные предм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3500462" cy="2625347"/>
          </a:xfrm>
          <a:prstGeom prst="rect">
            <a:avLst/>
          </a:prstGeom>
          <a:noFill/>
        </p:spPr>
      </p:pic>
      <p:pic>
        <p:nvPicPr>
          <p:cNvPr id="53254" name="Picture 6" descr="Картинки по запросу подозрительные предме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19166"/>
            <a:ext cx="4357686" cy="2905124"/>
          </a:xfrm>
          <a:prstGeom prst="rect">
            <a:avLst/>
          </a:prstGeom>
          <a:noFill/>
        </p:spPr>
      </p:pic>
      <p:pic>
        <p:nvPicPr>
          <p:cNvPr id="10" name="Содержимое 3" descr="03-04-16-11_2_0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4189438"/>
            <a:ext cx="3929058" cy="2668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b45e3_6f113770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4127071" cy="2752724"/>
          </a:xfrm>
        </p:spPr>
      </p:pic>
      <p:pic>
        <p:nvPicPr>
          <p:cNvPr id="5" name="Рисунок 4" descr="3a27c611f772ddb8d60d01d15b2211f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071678"/>
            <a:ext cx="4151909" cy="3214710"/>
          </a:xfrm>
          <a:prstGeom prst="rect">
            <a:avLst/>
          </a:prstGeom>
        </p:spPr>
      </p:pic>
      <p:pic>
        <p:nvPicPr>
          <p:cNvPr id="6" name="Рисунок 5" descr="40113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929066"/>
            <a:ext cx="3847913" cy="248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7072330" y="1500174"/>
            <a:ext cx="1714496" cy="192882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285720" y="1285860"/>
            <a:ext cx="1500174" cy="207170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6000760" y="2214554"/>
            <a:ext cx="1071569" cy="50006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6964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1000100" y="3643314"/>
            <a:ext cx="1643074" cy="135732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20" name="Freeform 7"/>
          <p:cNvSpPr>
            <a:spLocks/>
          </p:cNvSpPr>
          <p:nvPr/>
        </p:nvSpPr>
        <p:spPr bwMode="gray">
          <a:xfrm rot="19679376">
            <a:off x="2530907" y="3247371"/>
            <a:ext cx="1135843" cy="710841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6715140" y="3714752"/>
            <a:ext cx="2071702" cy="107157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22" name="Freeform 9"/>
          <p:cNvSpPr>
            <a:spLocks/>
          </p:cNvSpPr>
          <p:nvPr/>
        </p:nvSpPr>
        <p:spPr bwMode="gray">
          <a:xfrm rot="1424402" flipH="1">
            <a:off x="5666267" y="3113393"/>
            <a:ext cx="1077629" cy="76721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Freeform 7"/>
          <p:cNvSpPr>
            <a:spLocks/>
          </p:cNvSpPr>
          <p:nvPr/>
        </p:nvSpPr>
        <p:spPr bwMode="gray">
          <a:xfrm rot="18523853">
            <a:off x="3636909" y="3449299"/>
            <a:ext cx="999575" cy="82956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Freeform 7"/>
          <p:cNvSpPr>
            <a:spLocks/>
          </p:cNvSpPr>
          <p:nvPr/>
        </p:nvSpPr>
        <p:spPr bwMode="gray">
          <a:xfrm rot="2736081">
            <a:off x="1860724" y="1946999"/>
            <a:ext cx="999575" cy="82956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3000364" y="4500570"/>
            <a:ext cx="1643074" cy="142876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26" name="Freeform 9"/>
          <p:cNvSpPr>
            <a:spLocks/>
          </p:cNvSpPr>
          <p:nvPr/>
        </p:nvSpPr>
        <p:spPr bwMode="gray">
          <a:xfrm rot="2642629" flipH="1">
            <a:off x="4646115" y="3492818"/>
            <a:ext cx="1113593" cy="774974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5000628" y="4500570"/>
            <a:ext cx="1428760" cy="107157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71868" y="1714488"/>
            <a:ext cx="2000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По характеру воздействия на организм ОВ делятся на группы: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5720" y="1285860"/>
            <a:ext cx="15716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0" i="1" dirty="0" err="1" smtClean="0">
                <a:solidFill>
                  <a:schemeClr val="tx2"/>
                </a:solidFill>
              </a:rPr>
              <a:t>нервно-паралитического</a:t>
            </a:r>
            <a:r>
              <a:rPr lang="ru-RU" b="0" i="1" dirty="0" smtClean="0">
                <a:solidFill>
                  <a:schemeClr val="tx2"/>
                </a:solidFill>
              </a:rPr>
              <a:t> действия (V-газы, зарин, зоман)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5787" y="3714752"/>
            <a:ext cx="1785950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1" dirty="0" smtClean="0">
                <a:solidFill>
                  <a:schemeClr val="tx2"/>
                </a:solidFill>
              </a:rPr>
              <a:t>кожно-нарывного действия (иприт)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4500570"/>
            <a:ext cx="1571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1" dirty="0" err="1" smtClean="0">
                <a:solidFill>
                  <a:schemeClr val="tx2"/>
                </a:solidFill>
              </a:rPr>
              <a:t>общеядовитого</a:t>
            </a:r>
            <a:r>
              <a:rPr lang="ru-RU" b="0" i="1" dirty="0" smtClean="0">
                <a:solidFill>
                  <a:schemeClr val="tx2"/>
                </a:solidFill>
              </a:rPr>
              <a:t> действия (синильная кислота)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57752" y="4572008"/>
            <a:ext cx="1714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1" dirty="0" smtClean="0">
                <a:solidFill>
                  <a:schemeClr val="tx2"/>
                </a:solidFill>
              </a:rPr>
              <a:t>удушающего действия (фосген)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72330" y="1500174"/>
            <a:ext cx="1714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1" dirty="0" err="1" smtClean="0">
                <a:solidFill>
                  <a:schemeClr val="tx2"/>
                </a:solidFill>
              </a:rPr>
              <a:t>психо-химического</a:t>
            </a:r>
            <a:r>
              <a:rPr lang="ru-RU" b="0" i="1" dirty="0" smtClean="0">
                <a:solidFill>
                  <a:schemeClr val="tx2"/>
                </a:solidFill>
              </a:rPr>
              <a:t> действия (</a:t>
            </a:r>
            <a:r>
              <a:rPr lang="ru-RU" b="0" i="1" dirty="0" err="1" smtClean="0">
                <a:solidFill>
                  <a:schemeClr val="tx2"/>
                </a:solidFill>
              </a:rPr>
              <a:t>диэтиламид</a:t>
            </a:r>
            <a:r>
              <a:rPr lang="ru-RU" b="0" i="1" dirty="0" smtClean="0">
                <a:solidFill>
                  <a:schemeClr val="tx2"/>
                </a:solidFill>
              </a:rPr>
              <a:t> </a:t>
            </a:r>
            <a:r>
              <a:rPr lang="ru-RU" b="0" i="1" dirty="0" err="1" smtClean="0">
                <a:solidFill>
                  <a:schemeClr val="tx2"/>
                </a:solidFill>
              </a:rPr>
              <a:t>лизиргиновой</a:t>
            </a:r>
            <a:r>
              <a:rPr lang="ru-RU" b="0" i="1" dirty="0" smtClean="0">
                <a:solidFill>
                  <a:schemeClr val="tx2"/>
                </a:solidFill>
              </a:rPr>
              <a:t> кислоты, </a:t>
            </a:r>
            <a:r>
              <a:rPr lang="ru-RU" b="0" i="1" dirty="0" err="1" smtClean="0">
                <a:solidFill>
                  <a:schemeClr val="tx2"/>
                </a:solidFill>
              </a:rPr>
              <a:t>бизед</a:t>
            </a:r>
            <a:r>
              <a:rPr lang="ru-RU" b="0" i="1" dirty="0" smtClean="0">
                <a:solidFill>
                  <a:schemeClr val="tx2"/>
                </a:solidFill>
              </a:rPr>
              <a:t>)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00826" y="3714752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1" dirty="0" smtClean="0">
                <a:solidFill>
                  <a:schemeClr val="tx2"/>
                </a:solidFill>
              </a:rPr>
              <a:t>раздражающего действия (</a:t>
            </a:r>
            <a:r>
              <a:rPr lang="ru-RU" b="0" i="1" dirty="0" err="1" smtClean="0">
                <a:solidFill>
                  <a:schemeClr val="tx2"/>
                </a:solidFill>
              </a:rPr>
              <a:t>СиЭс</a:t>
            </a:r>
            <a:r>
              <a:rPr lang="ru-RU" b="0" i="1" dirty="0" smtClean="0">
                <a:solidFill>
                  <a:schemeClr val="tx2"/>
                </a:solidFill>
              </a:rPr>
              <a:t>, хлорацетофенон)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16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5720" y="2643182"/>
            <a:ext cx="8429684" cy="3714776"/>
            <a:chOff x="329" y="1344"/>
            <a:chExt cx="5121" cy="2270"/>
          </a:xfrm>
        </p:grpSpPr>
        <p:sp>
          <p:nvSpPr>
            <p:cNvPr id="71684" name="AutoShape 4"/>
            <p:cNvSpPr>
              <a:spLocks noChangeArrowheads="1"/>
            </p:cNvSpPr>
            <p:nvPr/>
          </p:nvSpPr>
          <p:spPr bwMode="gray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85" name="AutoShape 5"/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86" name="AutoShape 6"/>
            <p:cNvSpPr>
              <a:spLocks noChangeArrowheads="1"/>
            </p:cNvSpPr>
            <p:nvPr/>
          </p:nvSpPr>
          <p:spPr bwMode="gray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87" name="Text Box 7"/>
            <p:cNvSpPr txBox="1">
              <a:spLocks noChangeArrowheads="1"/>
            </p:cNvSpPr>
            <p:nvPr/>
          </p:nvSpPr>
          <p:spPr bwMode="gray">
            <a:xfrm>
              <a:off x="2627" y="1969"/>
              <a:ext cx="42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1688" name="Text Box 8"/>
            <p:cNvSpPr txBox="1">
              <a:spLocks noChangeArrowheads="1"/>
            </p:cNvSpPr>
            <p:nvPr/>
          </p:nvSpPr>
          <p:spPr bwMode="gray">
            <a:xfrm>
              <a:off x="2627" y="2305"/>
              <a:ext cx="42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1689" name="Text Box 9"/>
            <p:cNvSpPr txBox="1">
              <a:spLocks noChangeArrowheads="1"/>
            </p:cNvSpPr>
            <p:nvPr/>
          </p:nvSpPr>
          <p:spPr bwMode="gray">
            <a:xfrm>
              <a:off x="2627" y="2641"/>
              <a:ext cx="42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1690" name="AutoShape 10"/>
            <p:cNvSpPr>
              <a:spLocks noChangeArrowheads="1"/>
            </p:cNvSpPr>
            <p:nvPr/>
          </p:nvSpPr>
          <p:spPr bwMode="gray">
            <a:xfrm>
              <a:off x="1757" y="1887"/>
              <a:ext cx="336" cy="790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1" name="AutoShape 11"/>
            <p:cNvSpPr>
              <a:spLocks noChangeArrowheads="1"/>
            </p:cNvSpPr>
            <p:nvPr/>
          </p:nvSpPr>
          <p:spPr bwMode="auto">
            <a:xfrm>
              <a:off x="329" y="1344"/>
              <a:ext cx="1447" cy="227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 b="0">
                <a:latin typeface="Verdana" pitchFamily="34" charset="0"/>
              </a:endParaRPr>
            </a:p>
          </p:txBody>
        </p:sp>
        <p:sp>
          <p:nvSpPr>
            <p:cNvPr id="71693" name="AutoShape 13"/>
            <p:cNvSpPr>
              <a:spLocks noChangeArrowheads="1"/>
            </p:cNvSpPr>
            <p:nvPr/>
          </p:nvSpPr>
          <p:spPr bwMode="auto">
            <a:xfrm>
              <a:off x="3888" y="1519"/>
              <a:ext cx="1562" cy="187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 b="0">
                <a:latin typeface="Verdana" pitchFamily="34" charset="0"/>
              </a:endParaRPr>
            </a:p>
          </p:txBody>
        </p:sp>
        <p:sp>
          <p:nvSpPr>
            <p:cNvPr id="71695" name="AutoShape 15"/>
            <p:cNvSpPr>
              <a:spLocks noChangeArrowheads="1"/>
            </p:cNvSpPr>
            <p:nvPr/>
          </p:nvSpPr>
          <p:spPr bwMode="gray">
            <a:xfrm>
              <a:off x="3458" y="1838"/>
              <a:ext cx="416" cy="888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7" name="AutoShape 17"/>
            <p:cNvSpPr>
              <a:spLocks noChangeArrowheads="1"/>
            </p:cNvSpPr>
            <p:nvPr/>
          </p:nvSpPr>
          <p:spPr bwMode="gray">
            <a:xfrm>
              <a:off x="2283" y="1440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1" name="AutoShape 21"/>
            <p:cNvSpPr>
              <a:spLocks noChangeArrowheads="1"/>
            </p:cNvSpPr>
            <p:nvPr/>
          </p:nvSpPr>
          <p:spPr bwMode="gray">
            <a:xfrm>
              <a:off x="2446" y="2928"/>
              <a:ext cx="739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142844" y="1285860"/>
            <a:ext cx="3836839" cy="11099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dirty="0" smtClean="0"/>
          </a:p>
          <a:p>
            <a:pPr algn="ctr" eaLnBrk="0" hangingPunct="0"/>
            <a:r>
              <a:rPr lang="ru-RU" dirty="0" smtClean="0"/>
              <a:t>Отравляющие вещества имеют</a:t>
            </a:r>
          </a:p>
          <a:p>
            <a:pPr algn="ctr" eaLnBrk="0" hangingPunct="0"/>
            <a:r>
              <a:rPr lang="ru-RU" dirty="0" smtClean="0"/>
              <a:t> характерный запах </a:t>
            </a:r>
            <a:endParaRPr lang="ru-RU" b="0" dirty="0" smtClean="0">
              <a:latin typeface="Verdana" pitchFamily="34" charset="0"/>
            </a:endParaRPr>
          </a:p>
          <a:p>
            <a:pPr algn="ctr" eaLnBrk="0" hangingPunct="0"/>
            <a:endParaRPr lang="en-US" b="0" dirty="0">
              <a:latin typeface="Verdana" pitchFamily="34" charset="0"/>
            </a:endParaRP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5786446" y="1500174"/>
            <a:ext cx="3143272" cy="8246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Первые признаки </a:t>
            </a:r>
          </a:p>
          <a:p>
            <a:pPr algn="ctr"/>
            <a:r>
              <a:rPr lang="ru-RU" dirty="0" smtClean="0"/>
              <a:t>поражения ОВ: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2786058"/>
            <a:ext cx="235745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Иприт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запах чеснока или горчицы;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Синильная кислота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запах миндаля;</a:t>
            </a:r>
            <a:endParaRPr lang="ru-RU" b="0" dirty="0" smtClean="0">
              <a:solidFill>
                <a:schemeClr val="tx2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Хлорциан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резкий неприятный запах(напоминающий запах миндаля);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Фосген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запах прелого сена или гнилых фруктов.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286512" y="3143248"/>
            <a:ext cx="221457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общая слабость;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головная боль;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боли в глазах;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слюнотечение;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тошнота и рвота;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сужение зрачков;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затрудненное дыхание;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судороги.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 descr="p19_973c2b72-e6a9-4085-b3d2-7793c6e527ab.jpg"/>
          <p:cNvPicPr>
            <a:picLocks noChangeAspect="1"/>
          </p:cNvPicPr>
          <p:nvPr/>
        </p:nvPicPr>
        <p:blipFill>
          <a:blip r:embed="rId2"/>
          <a:srcRect l="12500" t="1562" r="14844" b="7812"/>
          <a:stretch>
            <a:fillRect/>
          </a:stretch>
        </p:blipFill>
        <p:spPr>
          <a:xfrm>
            <a:off x="2928926" y="2786058"/>
            <a:ext cx="2928958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391400" cy="77785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обнаружении бесхозного предмета: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28725"/>
            <a:ext cx="8643998" cy="5629275"/>
          </a:xfrm>
        </p:spPr>
        <p:txBody>
          <a:bodyPr/>
          <a:lstStyle/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трогать, не вскрывать и не передвигать подозрительный предмет!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Немедленно сообщить в правоохранительные органы по телефонам территориальных подразделений МВД (в службу «02,102») и руководству, при этом указать время, место, обстоятельства обнаружения опасного предмета, его внешние признаки.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Принять меры к ограждению предмета, оцепления опасной зоны и недопущению в неё людей и транспорта.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случае необходимости приступить к эвакуации людей.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Обеспечить возможность беспрепятственного подъезда к месту обнаружения опасного предмета автомашин правоохранительных органов.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Обеспечить присутствие лиц, обнаруживших находку, до прибытия оперативно следственной группы и фиксацию их установочных данных.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Поддерживать постоянную связь с дежурной частью подразделения и докладывать о принимаемых мерах и складывающейся на месте происшествия обстановке.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прибытии на место происшествия сотрудников полиции действовать в соответствии с их указаниями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Действия по ликвидации последствий терактов с применением отравляющих веществ.</a:t>
            </a:r>
            <a:endParaRPr lang="ru-RU" dirty="0" smtClean="0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Uchenia_NF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981896"/>
            <a:ext cx="4071966" cy="3018871"/>
          </a:xfrm>
          <a:prstGeom prst="rect">
            <a:avLst/>
          </a:prstGeom>
        </p:spPr>
      </p:pic>
      <p:pic>
        <p:nvPicPr>
          <p:cNvPr id="5" name="Рисунок 4" descr="0032-060-Dejstvie-nastojaschego-Zakona-rasprostranjaetsja-na-otnoshenija-voznikajusch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428" y="3071810"/>
            <a:ext cx="4257871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391400" cy="71435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в режиме повышенной готовности (когда есть информация о возможном теракте):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429264"/>
          </a:xfrm>
        </p:spPr>
        <p:txBody>
          <a:bodyPr/>
          <a:lstStyle/>
          <a:p>
            <a:pPr marL="0" indent="530225"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принятие дополнительных мер к формированию групп для выявления химической обстановки на месте вероятного совершения теракта и оказания помощи в ликвидации ЧС обслуживающему персоналу объекта и органам охраны правопорядка на транспорте и в местах проведения массовых мероприятий;</a:t>
            </a:r>
          </a:p>
          <a:p>
            <a:pPr marL="0" indent="530225"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оповещение обслуживающего персонала и личного состава органов охраны правопорядка объекта о возможном теракте;</a:t>
            </a:r>
          </a:p>
          <a:p>
            <a:pPr marL="0" indent="530225"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усиление наблюдения и контроля за обстановкой в закрытых помещениях, а также на прилегающих территориях;</a:t>
            </a:r>
          </a:p>
          <a:p>
            <a:pPr marL="0" indent="530225"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перевод обслуживающим персоналом объекта средств индивидуальной защиты органов дыхания в положение «походное»;</a:t>
            </a:r>
          </a:p>
          <a:p>
            <a:pPr marL="0" indent="530225"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в работу имеющихся технических средств химической разведки и контроля стационарного типа и подготовка носимых приборов химической разведки и контроля;</a:t>
            </a:r>
          </a:p>
          <a:p>
            <a:pPr marL="0" indent="530225"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планов взаимодействия с территориальными антитеррористическими комиссиями;</a:t>
            </a:r>
          </a:p>
          <a:p>
            <a:pPr marL="0" indent="530225"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приведение в соответствующую степень готовности сил и средств, предназначенных для выдвижения в предполагаемый район возможного теракта;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391400" cy="12144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 ) в режиме ЧС (когда совершен теракт):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28725"/>
            <a:ext cx="8472518" cy="5629275"/>
          </a:xfrm>
        </p:spPr>
        <p:txBody>
          <a:bodyPr/>
          <a:lstStyle/>
          <a:p>
            <a:pPr marL="0" lvl="0" indent="442913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правоохранительных органов по телефонам территориальных подразделений МВД (в службу «02,102»)</a:t>
            </a:r>
          </a:p>
          <a:p>
            <a:pPr marL="0" lvl="0" indent="442913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обстановки в зоне теракта и принятие решения о привлекаемых силах;</a:t>
            </a:r>
          </a:p>
          <a:p>
            <a:pPr marL="0" lvl="0" indent="442913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взаимодействия с оперативным штабом по управлению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контртеррористической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операцией;</a:t>
            </a:r>
          </a:p>
          <a:p>
            <a:pPr marL="0" lvl="0" indent="442913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оповещение населения (пассажиров, зрителей, участников различных мероприятий) о наличии в воздухе опасных химических веществ и порядке действий при эвакуации;</a:t>
            </a:r>
          </a:p>
          <a:p>
            <a:pPr marL="0" lvl="0" indent="442913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прекращение доступа посторонних лиц в помещения и их проветривание;</a:t>
            </a:r>
          </a:p>
          <a:p>
            <a:pPr marL="0" lvl="0" indent="442913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химической разведки и контроля в целях определения группы и идентификации примененных террористами опасных химических веществ;</a:t>
            </a:r>
          </a:p>
          <a:p>
            <a:pPr marL="0" lvl="0" indent="442913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эвакомероприятий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включая эвакуацию пострадавших;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534276" cy="785794"/>
          </a:xfrm>
        </p:spPr>
        <p:txBody>
          <a:bodyPr/>
          <a:lstStyle/>
          <a:p>
            <a:pPr algn="ctr"/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пострадавшим первой доврачебной помощи:</a:t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4500594" cy="2857520"/>
          </a:xfrm>
        </p:spPr>
        <p:txBody>
          <a:bodyPr/>
          <a:lstStyle/>
          <a:p>
            <a:pPr marL="0" lvl="0" indent="354013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попадании ОВ на кожу промыть ее теплой водой или спиртосодержащей жидкостью;</a:t>
            </a:r>
          </a:p>
          <a:p>
            <a:pPr marL="0" lvl="0" indent="354013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попадании ОВ в глаза — промыть теплой водой. При сильных болях закапать в глаза смесь 3-4% раствора новокаина и 1% раствора атропина в соотношении 1:1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pPr algn="ctr">
              <a:buNone/>
            </a:pPr>
            <a:endParaRPr lang="ru-RU" sz="3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промывание глаз вод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472" y="1571612"/>
            <a:ext cx="3899436" cy="27556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643446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354013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 прибывающих подразделений привлекаемых сил, уточнение стоящих перед ними задач. </a:t>
            </a:r>
          </a:p>
          <a:p>
            <a:pPr marL="0" indent="354013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эвакуации пострадавших должна быть исключена возможность остановки дыхания, для чего их ни в коем случае нельзя класть на спину. искусственную вентиляцию легких при необходимости целесообразно проводить с помощью технических средств.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Терроризм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идеология насилия и практика воздействия на принятие решения органами государственной власти, органами местного самоуправления или международными организациями, связанные с устрашением населения и (или) иными формами противоправных насильственных 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действий.</a:t>
            </a:r>
            <a:endParaRPr lang="ru-RU" sz="3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ррупц-800x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7422" cy="1311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Документы курсов\Тероризм\Фото терактов\1094312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D:\Документы курсов\Тероризм\Фото терактов\1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0" y="3143250"/>
            <a:ext cx="4810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Рисунок 3" descr="история террор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3325" y="0"/>
            <a:ext cx="4130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Рисунок 4" descr="корни терор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14813"/>
            <a:ext cx="39449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Документы курсов\Тероризм\Фото теракт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8762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 descr="DSC0263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78" tIns="45691" rIns="91378" bIns="45691"/>
          <a:lstStyle/>
          <a:p>
            <a:pPr eaLnBrk="1" hangingPunct="1"/>
            <a:endParaRPr lang="ru-RU" sz="1800" b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D:\Документы курсов\Тероризм\Фото терактов\h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7" descr="D:\Документы курсов\Тероризм\Фото терактов\37824936_hamas_israel_Leyden_Internet_Marke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65550"/>
            <a:ext cx="45720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Рисунок 6" descr="смертниц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14813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Рисунок 7" descr="мариам шарипова лубянка.jpg"/>
          <p:cNvPicPr>
            <a:picLocks noChangeAspect="1"/>
          </p:cNvPicPr>
          <p:nvPr/>
        </p:nvPicPr>
        <p:blipFill>
          <a:blip r:embed="rId5"/>
          <a:srcRect b="6248"/>
          <a:stretch>
            <a:fillRect/>
          </a:stretch>
        </p:blipFill>
        <p:spPr bwMode="auto">
          <a:xfrm>
            <a:off x="0" y="3786188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1928826"/>
          </a:xfrm>
        </p:spPr>
        <p:txBody>
          <a:bodyPr/>
          <a:lstStyle/>
          <a:p>
            <a:pPr algn="ctr">
              <a:buNone/>
            </a:pPr>
            <a:endParaRPr lang="ru-RU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террористических акций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pPr algn="ctr">
              <a:buNone/>
            </a:pPr>
            <a:endParaRPr lang="ru-RU" sz="3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0_b45e3_6f113770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3438" y="3429000"/>
            <a:ext cx="4127071" cy="275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3a27c611f772ddb8d60d01d15b2211f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429000"/>
            <a:ext cx="3598290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231" y="294877"/>
            <a:ext cx="8523427" cy="64627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none" lIns="91378" tIns="45691" rIns="91378" bIns="45691">
            <a:spAutoFit/>
          </a:bodyPr>
          <a:lstStyle/>
          <a:p>
            <a:pPr eaLnBrk="1" hangingPunct="1">
              <a:defRPr/>
            </a:pPr>
            <a:r>
              <a:rPr lang="ru-RU" sz="36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</a:rPr>
              <a:t>ВИДЫ ТЕРРОРИСТИЧЕСКИХ АКЦИЙ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 bwMode="auto">
          <a:xfrm>
            <a:off x="697027" y="1412776"/>
            <a:ext cx="3528392" cy="648072"/>
          </a:xfrm>
          <a:prstGeom prst="round2DiagRect">
            <a:avLst/>
          </a:prstGeom>
          <a:ln>
            <a:noFill/>
            <a:headEnd type="diamond" w="med" len="med"/>
            <a:tailEnd type="diamond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8" tIns="45691" rIns="91378" bIns="45691"/>
          <a:lstStyle/>
          <a:p>
            <a:pPr algn="ctr" eaLnBrk="1" hangingPunct="1"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Технологический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 bwMode="auto">
          <a:xfrm>
            <a:off x="683835" y="2708920"/>
            <a:ext cx="3528392" cy="648072"/>
          </a:xfrm>
          <a:prstGeom prst="round2DiagRect">
            <a:avLst/>
          </a:prstGeom>
          <a:ln>
            <a:noFill/>
            <a:headEnd type="diamond" w="med" len="med"/>
            <a:tailEnd type="diamond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8" tIns="45691" rIns="91378" bIns="45691"/>
          <a:lstStyle/>
          <a:p>
            <a:pPr algn="ctr" eaLnBrk="1" hangingPunct="1">
              <a:defRPr/>
            </a:pP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ХИМический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 bwMode="auto">
          <a:xfrm>
            <a:off x="683835" y="4044518"/>
            <a:ext cx="3528392" cy="648072"/>
          </a:xfrm>
          <a:prstGeom prst="round2DiagRect">
            <a:avLst/>
          </a:prstGeom>
          <a:ln>
            <a:noFill/>
            <a:headEnd type="diamond" w="med" len="med"/>
            <a:tailEnd type="diamond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8" tIns="45691" rIns="91378" bIns="45691"/>
          <a:lstStyle/>
          <a:p>
            <a:pPr algn="ctr" eaLnBrk="1" hangingPunct="1"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РАДИАЦИОННЫЙ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83835" y="5342669"/>
            <a:ext cx="3528392" cy="648072"/>
          </a:xfrm>
          <a:prstGeom prst="round2DiagRect">
            <a:avLst/>
          </a:prstGeom>
          <a:ln>
            <a:noFill/>
            <a:headEnd type="diamond" w="med" len="med"/>
            <a:tailEnd type="diamond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8" tIns="45691" rIns="91378" bIns="45691"/>
          <a:lstStyle/>
          <a:p>
            <a:pPr algn="ctr" eaLnBrk="1" hangingPunct="1"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ЯДЕРНЫЙ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4763080" y="2121512"/>
            <a:ext cx="3708000" cy="648072"/>
          </a:xfrm>
          <a:prstGeom prst="round2DiagRect">
            <a:avLst/>
          </a:prstGeom>
          <a:ln>
            <a:noFill/>
            <a:headEnd type="diamond" w="med" len="med"/>
            <a:tailEnd type="diamond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8" tIns="45691" rIns="91378" bIns="45691"/>
          <a:lstStyle/>
          <a:p>
            <a:pPr algn="ctr" eaLnBrk="1" hangingPunct="1">
              <a:defRPr/>
            </a:pP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БИОЛОгический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4763080" y="3478921"/>
            <a:ext cx="3708000" cy="648072"/>
          </a:xfrm>
          <a:prstGeom prst="round2DiagRect">
            <a:avLst/>
          </a:prstGeom>
          <a:ln>
            <a:noFill/>
            <a:headEnd type="diamond" w="med" len="med"/>
            <a:tailEnd type="diamond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8" tIns="45691" rIns="91378" bIns="45691"/>
          <a:lstStyle/>
          <a:p>
            <a:pPr algn="ctr" eaLnBrk="1" hangingPunct="1"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ЭЛЕКТРОМАГНИТНЫЙ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4763080" y="4797152"/>
            <a:ext cx="3708000" cy="648072"/>
          </a:xfrm>
          <a:prstGeom prst="round2DiagRect">
            <a:avLst/>
          </a:prstGeom>
          <a:ln>
            <a:noFill/>
            <a:headEnd type="diamond" w="med" len="med"/>
            <a:tailEnd type="diamond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8" tIns="45691" rIns="91378" bIns="45691"/>
          <a:lstStyle/>
          <a:p>
            <a:pPr algn="ctr" eaLnBrk="1" hangingPunct="1">
              <a:defRPr/>
            </a:pP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иНФОРМАЦИОННЫЙ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100l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dash"/>
          <a:round/>
          <a:headEnd type="diamond" w="med" len="med"/>
          <a:tailEnd type="diamond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dash"/>
          <a:round/>
          <a:headEnd type="diamond" w="med" len="med"/>
          <a:tailEnd type="diamond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cdb2004100l</Template>
  <TotalTime>730</TotalTime>
  <Words>685</Words>
  <Application>Microsoft PowerPoint</Application>
  <PresentationFormat>Экран (4:3)</PresentationFormat>
  <Paragraphs>86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cdb2004100l</vt:lpstr>
      <vt:lpstr>Оформление по умолчанию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подозрительные предметы</vt:lpstr>
      <vt:lpstr>Слайд 20</vt:lpstr>
      <vt:lpstr>Слайд 21</vt:lpstr>
      <vt:lpstr>При обнаружении бесхозного предмета:</vt:lpstr>
      <vt:lpstr> </vt:lpstr>
      <vt:lpstr> а) в режиме повышенной готовности (когда есть информация о возможном теракте): </vt:lpstr>
      <vt:lpstr> б ) в режиме ЧС (когда совершен теракт):   </vt:lpstr>
      <vt:lpstr> Оказание пострадавшим первой доврачебной помощи: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popova</dc:creator>
  <cp:lastModifiedBy>nemkina</cp:lastModifiedBy>
  <cp:revision>87</cp:revision>
  <dcterms:created xsi:type="dcterms:W3CDTF">2016-10-20T08:20:23Z</dcterms:created>
  <dcterms:modified xsi:type="dcterms:W3CDTF">2016-10-25T04:40:38Z</dcterms:modified>
</cp:coreProperties>
</file>